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7" r:id="rId2"/>
    <p:sldId id="258" r:id="rId3"/>
    <p:sldId id="262" r:id="rId4"/>
    <p:sldId id="265" r:id="rId5"/>
    <p:sldId id="266" r:id="rId6"/>
    <p:sldId id="261" r:id="rId7"/>
    <p:sldId id="260" r:id="rId8"/>
    <p:sldId id="291" r:id="rId9"/>
    <p:sldId id="268" r:id="rId10"/>
    <p:sldId id="272" r:id="rId11"/>
    <p:sldId id="269" r:id="rId12"/>
    <p:sldId id="271" r:id="rId13"/>
    <p:sldId id="267" r:id="rId14"/>
    <p:sldId id="292" r:id="rId15"/>
    <p:sldId id="290" r:id="rId16"/>
    <p:sldId id="293" r:id="rId17"/>
    <p:sldId id="286" r:id="rId18"/>
    <p:sldId id="287" r:id="rId19"/>
    <p:sldId id="294" r:id="rId20"/>
    <p:sldId id="296" r:id="rId21"/>
    <p:sldId id="297" r:id="rId22"/>
    <p:sldId id="289" r:id="rId23"/>
    <p:sldId id="273" r:id="rId24"/>
    <p:sldId id="264" r:id="rId25"/>
    <p:sldId id="276" r:id="rId26"/>
    <p:sldId id="275" r:id="rId27"/>
    <p:sldId id="279" r:id="rId28"/>
    <p:sldId id="278" r:id="rId29"/>
    <p:sldId id="281" r:id="rId30"/>
    <p:sldId id="280" r:id="rId31"/>
    <p:sldId id="282" r:id="rId32"/>
    <p:sldId id="283" r:id="rId33"/>
    <p:sldId id="284" r:id="rId34"/>
    <p:sldId id="28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C00CC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7" autoAdjust="0"/>
    <p:restoredTop sz="94660"/>
  </p:normalViewPr>
  <p:slideViewPr>
    <p:cSldViewPr>
      <p:cViewPr varScale="1">
        <p:scale>
          <a:sx n="70" d="100"/>
          <a:sy n="70" d="100"/>
        </p:scale>
        <p:origin x="1148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C3722-99E7-48F0-883A-C73360EC0E5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83183-21E0-4FB3-9C1F-9E1E611BF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0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83183-21E0-4FB3-9C1F-9E1E611BF7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5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83183-21E0-4FB3-9C1F-9E1E611BF7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57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83183-21E0-4FB3-9C1F-9E1E611BF7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1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83183-21E0-4FB3-9C1F-9E1E611BF7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5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95136-1ADE-4240-BA39-BF39D7FBE1F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73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792-DC30-4CDA-A582-12426441940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1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7D2F-B457-4446-8B35-72A407EA650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6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53C7-1626-4685-A8A7-66E0B1E47E7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84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A6D5-4334-4B5F-A577-7B1D9ED7B30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5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1DF4B-38F7-4EF7-AAF1-82D190448C7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38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C694-9584-47E6-824A-7BAAD81D6A9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99AC-F90E-4C31-BDDE-1F82DCC4911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0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666-31BE-47FE-A0A0-4FC4E3BCBB7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2F3D-F5C7-44F7-98BA-53257DFD1DD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32E6-3FBC-48D5-B713-0293B9394ED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4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E9B8C-902B-4584-BFB9-7D81A3FB7AA8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5/28/2019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449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1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14399" y="3970770"/>
            <a:ext cx="731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800" dirty="0">
              <a:solidFill>
                <a:srgbClr val="FFFF00"/>
              </a:solidFill>
              <a:cs typeface="B Nazanin" pitchFamily="2" charset="-78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524000"/>
            <a:ext cx="2797358" cy="282561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oup 6"/>
          <p:cNvGrpSpPr/>
          <p:nvPr/>
        </p:nvGrpSpPr>
        <p:grpSpPr>
          <a:xfrm>
            <a:off x="3321363" y="1524000"/>
            <a:ext cx="5517837" cy="2825614"/>
            <a:chOff x="3077094" y="2016192"/>
            <a:chExt cx="6247433" cy="2825614"/>
          </a:xfrm>
        </p:grpSpPr>
        <p:sp>
          <p:nvSpPr>
            <p:cNvPr id="8" name="Rectangle 7"/>
            <p:cNvSpPr/>
            <p:nvPr/>
          </p:nvSpPr>
          <p:spPr>
            <a:xfrm>
              <a:off x="3077094" y="2016192"/>
              <a:ext cx="6247433" cy="282561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3077094" y="2016192"/>
              <a:ext cx="6247433" cy="282561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7170" tIns="217170" rIns="217170" bIns="217170" numCol="1" spcCol="1270" anchor="ctr" anchorCtr="0">
              <a:noAutofit/>
            </a:bodyPr>
            <a:lstStyle/>
            <a:p>
              <a:pPr lvl="0" algn="ctr" defTabSz="2533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0" kern="120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Texture Defect </a:t>
              </a:r>
              <a:r>
                <a:rPr lang="en-US" sz="4800" b="0" kern="120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Detection </a:t>
              </a:r>
              <a:r>
                <a:rPr lang="en-US" sz="4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</a:t>
              </a:r>
              <a:r>
                <a:rPr lang="en-US" sz="4800" b="0" kern="120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sing </a:t>
              </a:r>
              <a:endParaRPr 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lvl="0" algn="ctr" defTabSz="2533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0" kern="120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FCM- GA</a:t>
              </a:r>
              <a:endParaRPr lang="en-US" sz="4800" b="0" kern="1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286916" y="5206653"/>
            <a:ext cx="4028284" cy="14989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           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0" y="4648200"/>
            <a:ext cx="1810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Atefe</a:t>
            </a:r>
            <a:r>
              <a:rPr lang="en-US" sz="2400" dirty="0" smtClean="0"/>
              <a:t> </a:t>
            </a:r>
            <a:r>
              <a:rPr lang="en-US" sz="2400" dirty="0" err="1" smtClean="0"/>
              <a:t>Toobak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133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"/>
    </mc:Choice>
    <mc:Fallback xmlns="">
      <p:transition spd="slow" advTm="15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-533400" y="1752600"/>
            <a:ext cx="6705600" cy="6096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2400" smtClean="0"/>
              <a:t>Multiresolution Signal Representation</a:t>
            </a:r>
            <a:endParaRPr lang="en-US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Wavelet Transformation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035" descr="WDecomp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743200"/>
            <a:ext cx="2743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36" descr="FBBas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58" y="2743200"/>
            <a:ext cx="373388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7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Wavelet Transformation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11" descr="Daubechies_pic1_b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67" y="2840037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" y="2057400"/>
            <a:ext cx="2435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cs typeface="Times New Roman" pitchFamily="18" charset="0"/>
              </a:rPr>
              <a:t>Daubechies</a:t>
            </a:r>
            <a:r>
              <a:rPr lang="en-US" sz="2400" dirty="0">
                <a:cs typeface="Times New Roman" pitchFamily="18" charset="0"/>
              </a:rPr>
              <a:t>, 1988</a:t>
            </a:r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85" y="1752600"/>
            <a:ext cx="3891915" cy="4232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252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824054"/>
            <a:ext cx="2133600" cy="365125"/>
          </a:xfrm>
        </p:spPr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Wavelet Transformation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 descr="C:\Users\Saeed\Desktop\out image\wavelet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27241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aeed\Desktop\out image\wavelet\leve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49699"/>
            <a:ext cx="27241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aeed\Desktop\out image\wavelet\level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2" y="2928611"/>
            <a:ext cx="27241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Saeed\Desktop\out image\wavelet\level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98" y="3276600"/>
            <a:ext cx="27241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424" y="2743200"/>
            <a:ext cx="2325600" cy="23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600" y="2743200"/>
            <a:ext cx="2325600" cy="23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53" y="2743200"/>
            <a:ext cx="2354669" cy="23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139" y="2743200"/>
            <a:ext cx="2326513" cy="232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90675" y="3352800"/>
            <a:ext cx="144000" cy="14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925265" y="3732412"/>
            <a:ext cx="304800" cy="217314"/>
          </a:xfrm>
          <a:prstGeom prst="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3400" y="400186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Bilinear </a:t>
            </a:r>
          </a:p>
          <a:p>
            <a:pPr algn="ctr"/>
            <a:r>
              <a:rPr lang="en-US" dirty="0" smtClean="0"/>
              <a:t>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1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8" descr="C:\Users\Saeed\Desktop\matlab\FINAL\ga_improve_fcm\data\histogram data\k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628" y="3037007"/>
            <a:ext cx="1959228" cy="14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Saeed\Desktop\matlab\FINAL\ga_improve_fcm\data\histogram data\p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75" y="1436102"/>
            <a:ext cx="1960091" cy="144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Saeed\Desktop\matlab\FINAL\ga_improve_fcm\data\histogram data\tt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628" y="4637207"/>
            <a:ext cx="1959228" cy="14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Saeed\Desktop\matlab\FINAL\ga_improve_fcm\data\p2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36807"/>
            <a:ext cx="1448431" cy="14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Saeed\Desktop\matlab\FINAL\ga_improve_fcm\data\k3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37007"/>
            <a:ext cx="1448431" cy="14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Saeed\Desktop\matlab\FINAL\ga_improve_fcm\data\tt1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45" y="4637207"/>
            <a:ext cx="1448431" cy="14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Resolution Level Selection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926904" y="1219200"/>
            <a:ext cx="0" cy="518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029200" y="3276600"/>
            <a:ext cx="2286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67200" y="5715000"/>
            <a:ext cx="3048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66048" y="3657600"/>
            <a:ext cx="114300" cy="0"/>
          </a:xfrm>
          <a:prstGeom prst="straightConnector1">
            <a:avLst/>
          </a:prstGeom>
          <a:ln w="28575">
            <a:solidFill>
              <a:srgbClr val="FFFF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72000" y="5715000"/>
            <a:ext cx="317326" cy="0"/>
          </a:xfrm>
          <a:prstGeom prst="straightConnector1">
            <a:avLst/>
          </a:prstGeom>
          <a:ln w="28575">
            <a:solidFill>
              <a:srgbClr val="FFFF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81800" y="358140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 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81800" y="517675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3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918136" y="1678357"/>
            <a:ext cx="1495418" cy="7356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08492" y="1727548"/>
            <a:ext cx="1490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cs typeface="B Nazanin" pitchFamily="2" charset="-78"/>
              </a:rPr>
              <a:t>Wavelet</a:t>
            </a:r>
          </a:p>
          <a:p>
            <a:pPr algn="ctr"/>
            <a:r>
              <a:rPr lang="en-US" sz="1600" b="1" dirty="0" smtClean="0">
                <a:cs typeface="B Nazanin" pitchFamily="2" charset="-78"/>
              </a:rPr>
              <a:t>Transformation</a:t>
            </a:r>
            <a:endParaRPr lang="en-US" sz="1600" b="1" dirty="0">
              <a:cs typeface="B Nazani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47578" y="3549258"/>
            <a:ext cx="1529469" cy="7139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4396" y="3717440"/>
            <a:ext cx="13053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B Nazanin" pitchFamily="2" charset="-78"/>
              </a:rPr>
              <a:t>Histogram</a:t>
            </a:r>
            <a:endParaRPr lang="en-US" sz="1600" b="1" dirty="0">
              <a:cs typeface="B Nazanin" pitchFamily="2" charset="-78"/>
            </a:endParaRPr>
          </a:p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2451" y="1956148"/>
            <a:ext cx="110818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86282" y="2836794"/>
            <a:ext cx="15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cs typeface="B Nazanin" pitchFamily="2" charset="-78"/>
              </a:rPr>
              <a:t> Approximation</a:t>
            </a:r>
            <a:endParaRPr lang="en-US" sz="1600" b="1" dirty="0">
              <a:cs typeface="B Nazanin" pitchFamily="2" charset="-78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2466" y="2441108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219098" y="2441108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58430" y="4264178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847578" y="4692134"/>
            <a:ext cx="1529469" cy="7139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GA- FCM</a:t>
            </a:r>
            <a:endParaRPr lang="en-US" sz="1600" b="1" dirty="0"/>
          </a:p>
        </p:txBody>
      </p:sp>
      <p:cxnSp>
        <p:nvCxnSpPr>
          <p:cNvPr id="17" name="Straight Arrow Connector 16"/>
          <p:cNvCxnSpPr>
            <a:stCxn id="15" idx="3"/>
          </p:cNvCxnSpPr>
          <p:nvPr/>
        </p:nvCxnSpPr>
        <p:spPr>
          <a:xfrm>
            <a:off x="5377047" y="5049121"/>
            <a:ext cx="121373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08346" y="4832638"/>
            <a:ext cx="2078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cs typeface="B Nazanin" pitchFamily="2" charset="-78"/>
              </a:rPr>
              <a:t>Segmented defect</a:t>
            </a:r>
            <a:endParaRPr lang="en-US" sz="2000" dirty="0">
              <a:cs typeface="B Nazanin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02436" y="2836794"/>
            <a:ext cx="766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Details</a:t>
            </a:r>
            <a:endParaRPr lang="en-US" sz="16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5002437" y="2859837"/>
            <a:ext cx="750141" cy="3155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415000" y="2859837"/>
            <a:ext cx="1423178" cy="3155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4304778" y="3184852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085578" y="1492609"/>
            <a:ext cx="2895600" cy="4087791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448510" y="1447800"/>
            <a:ext cx="1224136" cy="648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514005" y="1513786"/>
            <a:ext cx="1224136" cy="648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94220" y="1622092"/>
            <a:ext cx="1224136" cy="6489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256x256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Defective Images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6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Fuzzy C-Means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" name="Picture 11" descr="bezd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72171"/>
            <a:ext cx="1752600" cy="238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94393" y="1969097"/>
            <a:ext cx="25060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b="1" dirty="0" smtClean="0"/>
              <a:t>Prof</a:t>
            </a:r>
            <a:r>
              <a:rPr lang="en-US" sz="2400" b="1" dirty="0"/>
              <a:t>. </a:t>
            </a:r>
            <a:r>
              <a:rPr lang="en-US" sz="2400" dirty="0" err="1" smtClean="0"/>
              <a:t>Bezdek</a:t>
            </a:r>
            <a:r>
              <a:rPr lang="en-US" sz="2400" dirty="0"/>
              <a:t>, 1981</a:t>
            </a:r>
          </a:p>
          <a:p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5659676" y="3193558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781800" y="5029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499964" y="4372826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071986" y="4572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273447" y="51816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8610600" y="447557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7049668" y="40005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380320" y="2266988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5649561" y="3653532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6003620" y="324744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5356964" y="3757229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724400" y="3193558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4975964" y="25146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5737964" y="2829259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7572829" y="41529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419600" y="3783614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595475" y="3681783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2049" name="Straight Connector 2048"/>
          <p:cNvCxnSpPr>
            <a:stCxn id="112" idx="4"/>
            <a:endCxn id="109" idx="0"/>
          </p:cNvCxnSpPr>
          <p:nvPr/>
        </p:nvCxnSpPr>
        <p:spPr>
          <a:xfrm>
            <a:off x="7125868" y="4152900"/>
            <a:ext cx="22318" cy="4191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/>
          <p:cNvCxnSpPr>
            <a:stCxn id="122" idx="5"/>
            <a:endCxn id="109" idx="1"/>
          </p:cNvCxnSpPr>
          <p:nvPr/>
        </p:nvCxnSpPr>
        <p:spPr>
          <a:xfrm>
            <a:off x="6725557" y="3811865"/>
            <a:ext cx="368747" cy="78245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Connector 2053"/>
          <p:cNvCxnSpPr>
            <a:stCxn id="107" idx="0"/>
            <a:endCxn id="109" idx="3"/>
          </p:cNvCxnSpPr>
          <p:nvPr/>
        </p:nvCxnSpPr>
        <p:spPr>
          <a:xfrm flipV="1">
            <a:off x="6858000" y="4702082"/>
            <a:ext cx="236304" cy="32711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Connector 2055"/>
          <p:cNvCxnSpPr>
            <a:stCxn id="108" idx="0"/>
            <a:endCxn id="109" idx="2"/>
          </p:cNvCxnSpPr>
          <p:nvPr/>
        </p:nvCxnSpPr>
        <p:spPr>
          <a:xfrm>
            <a:off x="6576164" y="4372826"/>
            <a:ext cx="495822" cy="27537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Connector 2057"/>
          <p:cNvCxnSpPr>
            <a:stCxn id="110" idx="0"/>
            <a:endCxn id="109" idx="5"/>
          </p:cNvCxnSpPr>
          <p:nvPr/>
        </p:nvCxnSpPr>
        <p:spPr>
          <a:xfrm flipH="1" flipV="1">
            <a:off x="7202068" y="4702082"/>
            <a:ext cx="147579" cy="47951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Connector 2059"/>
          <p:cNvCxnSpPr>
            <a:stCxn id="111" idx="2"/>
            <a:endCxn id="109" idx="7"/>
          </p:cNvCxnSpPr>
          <p:nvPr/>
        </p:nvCxnSpPr>
        <p:spPr>
          <a:xfrm flipH="1">
            <a:off x="7202068" y="4551770"/>
            <a:ext cx="1408532" cy="4254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Straight Connector 2062"/>
          <p:cNvCxnSpPr>
            <a:stCxn id="118" idx="5"/>
            <a:endCxn id="61" idx="1"/>
          </p:cNvCxnSpPr>
          <p:nvPr/>
        </p:nvCxnSpPr>
        <p:spPr>
          <a:xfrm>
            <a:off x="5106046" y="2644682"/>
            <a:ext cx="575948" cy="57119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>
            <a:stCxn id="117" idx="6"/>
            <a:endCxn id="61" idx="2"/>
          </p:cNvCxnSpPr>
          <p:nvPr/>
        </p:nvCxnSpPr>
        <p:spPr>
          <a:xfrm>
            <a:off x="4876800" y="3269758"/>
            <a:ext cx="78287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Connector 2067"/>
          <p:cNvCxnSpPr>
            <a:stCxn id="116" idx="7"/>
            <a:endCxn id="61" idx="3"/>
          </p:cNvCxnSpPr>
          <p:nvPr/>
        </p:nvCxnSpPr>
        <p:spPr>
          <a:xfrm flipV="1">
            <a:off x="5487046" y="3323640"/>
            <a:ext cx="194948" cy="45590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Connector 2069"/>
          <p:cNvCxnSpPr>
            <a:stCxn id="114" idx="0"/>
            <a:endCxn id="61" idx="4"/>
          </p:cNvCxnSpPr>
          <p:nvPr/>
        </p:nvCxnSpPr>
        <p:spPr>
          <a:xfrm flipV="1">
            <a:off x="5725761" y="3345958"/>
            <a:ext cx="10115" cy="30757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Connector 2071"/>
          <p:cNvCxnSpPr>
            <a:stCxn id="119" idx="4"/>
            <a:endCxn id="61" idx="0"/>
          </p:cNvCxnSpPr>
          <p:nvPr/>
        </p:nvCxnSpPr>
        <p:spPr>
          <a:xfrm flipH="1">
            <a:off x="5735876" y="2981659"/>
            <a:ext cx="78288" cy="21189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>
            <a:stCxn id="113" idx="3"/>
            <a:endCxn id="61" idx="7"/>
          </p:cNvCxnSpPr>
          <p:nvPr/>
        </p:nvCxnSpPr>
        <p:spPr>
          <a:xfrm flipH="1">
            <a:off x="5789758" y="2397070"/>
            <a:ext cx="612880" cy="81880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6" name="Straight Connector 2075"/>
          <p:cNvCxnSpPr>
            <a:stCxn id="115" idx="2"/>
            <a:endCxn id="61" idx="5"/>
          </p:cNvCxnSpPr>
          <p:nvPr/>
        </p:nvCxnSpPr>
        <p:spPr>
          <a:xfrm flipH="1">
            <a:off x="5789758" y="3323640"/>
            <a:ext cx="21386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20" idx="2"/>
            <a:endCxn id="109" idx="0"/>
          </p:cNvCxnSpPr>
          <p:nvPr/>
        </p:nvCxnSpPr>
        <p:spPr>
          <a:xfrm flipH="1">
            <a:off x="7148186" y="4229100"/>
            <a:ext cx="424643" cy="3429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61" idx="3"/>
            <a:endCxn id="121" idx="7"/>
          </p:cNvCxnSpPr>
          <p:nvPr/>
        </p:nvCxnSpPr>
        <p:spPr>
          <a:xfrm flipH="1">
            <a:off x="4549682" y="3323640"/>
            <a:ext cx="1132312" cy="48229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/>
          <p:nvPr/>
        </p:nvSpPr>
        <p:spPr>
          <a:xfrm>
            <a:off x="6079820" y="40767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159" name="Straight Connector 158"/>
          <p:cNvCxnSpPr>
            <a:stCxn id="61" idx="4"/>
            <a:endCxn id="158" idx="1"/>
          </p:cNvCxnSpPr>
          <p:nvPr/>
        </p:nvCxnSpPr>
        <p:spPr>
          <a:xfrm>
            <a:off x="5735876" y="3345958"/>
            <a:ext cx="366262" cy="75306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6050978" y="3631214"/>
            <a:ext cx="2149780" cy="2033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4655928" y="2252772"/>
            <a:ext cx="2149780" cy="2033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3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1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2" grpId="1" animBg="1"/>
      <p:bldP spid="158" grpId="0" animBg="1"/>
      <p:bldP spid="140" grpId="0" animBg="1"/>
      <p:bldP spid="1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Fuzzy C-Means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381375" y="2082390"/>
            <a:ext cx="1371600" cy="63598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FCM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000375" y="2400382"/>
            <a:ext cx="381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752975" y="2404166"/>
            <a:ext cx="381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05498"/>
              </p:ext>
            </p:extLst>
          </p:nvPr>
        </p:nvGraphicFramePr>
        <p:xfrm>
          <a:off x="1224219" y="2209800"/>
          <a:ext cx="1776156" cy="393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" name="Equation" r:id="rId3" imgW="1155700" imgH="254000" progId="Equation.DSMT4">
                  <p:embed/>
                </p:oleObj>
              </mc:Choice>
              <mc:Fallback>
                <p:oleObj name="Equation" r:id="rId3" imgW="11557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4219" y="2209800"/>
                        <a:ext cx="1776156" cy="3934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182484"/>
              </p:ext>
            </p:extLst>
          </p:nvPr>
        </p:nvGraphicFramePr>
        <p:xfrm>
          <a:off x="5609720" y="2400382"/>
          <a:ext cx="562480" cy="249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" name="Equation" r:id="rId5" imgW="317225" imgH="139579" progId="Equation.DSMT4">
                  <p:embed/>
                </p:oleObj>
              </mc:Choice>
              <mc:Fallback>
                <p:oleObj name="Equation" r:id="rId5" imgW="317225" imgH="13957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9720" y="2400382"/>
                        <a:ext cx="562480" cy="249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5228720" y="2057400"/>
            <a:ext cx="3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</a:t>
            </a:r>
            <a:endParaRPr lang="en-US" sz="3200" dirty="0"/>
          </a:p>
        </p:txBody>
      </p:sp>
      <p:sp>
        <p:nvSpPr>
          <p:cNvPr id="52" name="Rectangle 51"/>
          <p:cNvSpPr/>
          <p:nvPr/>
        </p:nvSpPr>
        <p:spPr>
          <a:xfrm>
            <a:off x="849370" y="3048000"/>
            <a:ext cx="2732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1525493" y="3807932"/>
                <a:ext cx="4494307" cy="535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𝑈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𝑐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𝑖𝑘</m:t>
                                    </m:r>
                                  </m:sub>
                                  <m:sup/>
                                </m:sSubSup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𝑚</m:t>
                                </m:r>
                              </m:sup>
                            </m:sSup>
                          </m:e>
                        </m:nary>
                      </m:e>
                    </m:nary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493" y="3807932"/>
                <a:ext cx="4494307" cy="53546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863252" y="4754208"/>
            <a:ext cx="1599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Distance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752786" y="4761225"/>
                <a:ext cx="24759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𝑖𝑘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86" y="4761225"/>
                <a:ext cx="247593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3048000" y="5391972"/>
                <a:ext cx="145905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solidFill>
                            <a:srgbClr val="FFFF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391972"/>
                <a:ext cx="1459053" cy="93262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/>
          <p:cNvSpPr/>
          <p:nvPr/>
        </p:nvSpPr>
        <p:spPr>
          <a:xfrm>
            <a:off x="838200" y="5342842"/>
            <a:ext cx="1887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Constraint 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49370" y="4075666"/>
            <a:ext cx="29363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Fuzzy C-Means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497904" y="2286000"/>
            <a:ext cx="28956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2569" y="2368034"/>
            <a:ext cx="276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Initialize U matrix randomly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564704" y="1524000"/>
            <a:ext cx="6858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46154" y="152400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S=0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497904" y="3200400"/>
            <a:ext cx="28956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22956" y="5029200"/>
                <a:ext cx="2895600" cy="533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&lt;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956" y="5029200"/>
                <a:ext cx="2895600" cy="5334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508290" y="4114800"/>
            <a:ext cx="28956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50304" y="3282434"/>
            <a:ext cx="267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 Center cluster(V)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31304" y="4184551"/>
            <a:ext cx="17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Update U matrix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19608" y="19050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15433" y="28194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20652" y="37338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19608" y="46482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524000" y="5943600"/>
            <a:ext cx="28956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63929" y="6025634"/>
            <a:ext cx="228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Iteration is terminated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20652" y="55626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28600" y="5114458"/>
            <a:ext cx="6858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00" y="510540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=S+1</a:t>
            </a:r>
            <a:endParaRPr lang="en-US" dirty="0"/>
          </a:p>
        </p:txBody>
      </p:sp>
      <p:cxnSp>
        <p:nvCxnSpPr>
          <p:cNvPr id="25" name="Elbow Connector 24"/>
          <p:cNvCxnSpPr>
            <a:stCxn id="23" idx="0"/>
            <a:endCxn id="6" idx="1"/>
          </p:cNvCxnSpPr>
          <p:nvPr/>
        </p:nvCxnSpPr>
        <p:spPr>
          <a:xfrm rot="5400000" flipH="1" flipV="1">
            <a:off x="-112770" y="2427927"/>
            <a:ext cx="3390900" cy="196404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71800" y="557426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90891" y="4920734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9" idx="1"/>
          </p:cNvCxnSpPr>
          <p:nvPr/>
        </p:nvCxnSpPr>
        <p:spPr>
          <a:xfrm flipH="1">
            <a:off x="914400" y="5295900"/>
            <a:ext cx="608556" cy="905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81600" y="3048000"/>
                <a:ext cx="2304798" cy="855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. 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048000"/>
                <a:ext cx="2304798" cy="8555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105400" y="4106125"/>
                <a:ext cx="3385799" cy="1304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rgbClr val="FFFF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−1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106125"/>
                <a:ext cx="3385799" cy="13040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38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7471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Fuzzy C-Means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533400" y="1600200"/>
            <a:ext cx="7848600" cy="35052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FFFF00"/>
                </a:solidFill>
              </a:rPr>
              <a:t>Advantages</a:t>
            </a:r>
          </a:p>
          <a:p>
            <a:pPr lvl="1"/>
            <a:r>
              <a:rPr lang="en-US" sz="2400" dirty="0" smtClean="0"/>
              <a:t>Unsupervised</a:t>
            </a:r>
          </a:p>
          <a:p>
            <a:pPr lvl="1"/>
            <a:r>
              <a:rPr lang="en-US" sz="2400" dirty="0" smtClean="0"/>
              <a:t>Always converges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Disadvantages</a:t>
            </a:r>
          </a:p>
          <a:p>
            <a:pPr lvl="1"/>
            <a:r>
              <a:rPr lang="en-US" sz="2400" dirty="0" smtClean="0"/>
              <a:t>Long computational time</a:t>
            </a:r>
          </a:p>
          <a:p>
            <a:pPr lvl="1"/>
            <a:r>
              <a:rPr lang="en-US" sz="2400" dirty="0" smtClean="0"/>
              <a:t>Sensitivity to the initial guess (local minima)</a:t>
            </a:r>
          </a:p>
          <a:p>
            <a:pPr lvl="1"/>
            <a:r>
              <a:rPr lang="en-US" sz="2400" dirty="0" smtClean="0"/>
              <a:t>Sensitivity to noise</a:t>
            </a:r>
          </a:p>
          <a:p>
            <a:pPr lvl="1">
              <a:buFontTx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111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685800"/>
            <a:ext cx="28956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2865" y="767834"/>
            <a:ext cx="275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Initialize </a:t>
            </a:r>
            <a:r>
              <a:rPr lang="en-US" dirty="0"/>
              <a:t>V</a:t>
            </a:r>
            <a:r>
              <a:rPr lang="en-US" dirty="0" smtClean="0"/>
              <a:t> matrix randomly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38200" y="1600200"/>
            <a:ext cx="28956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8586" y="2514600"/>
            <a:ext cx="28956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6245" y="1682234"/>
            <a:ext cx="18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 U matrix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04480" y="2584351"/>
            <a:ext cx="226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Update Center Cluster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55729" y="12192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260948" y="21336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59904" y="30480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838200" y="3429000"/>
            <a:ext cx="28956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4151" y="3511034"/>
            <a:ext cx="27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cost function J </a:t>
            </a:r>
            <a:r>
              <a:rPr lang="en-US" baseline="-25000" dirty="0" err="1" smtClean="0"/>
              <a:t>fcm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59904" y="39624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/>
          <p:cNvSpPr/>
          <p:nvPr/>
        </p:nvSpPr>
        <p:spPr>
          <a:xfrm>
            <a:off x="1206674" y="4343401"/>
            <a:ext cx="2096022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49657" y="4382869"/>
            <a:ext cx="1173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If</a:t>
            </a:r>
          </a:p>
          <a:p>
            <a:pPr algn="ctr"/>
            <a:r>
              <a:rPr lang="en-US" dirty="0" smtClean="0"/>
              <a:t>J </a:t>
            </a:r>
            <a:r>
              <a:rPr lang="en-US" baseline="-25000" dirty="0" err="1" smtClean="0"/>
              <a:t>fcm</a:t>
            </a:r>
            <a:r>
              <a:rPr lang="en-US" dirty="0" smtClean="0"/>
              <a:t> &lt; 0.01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259904" y="52578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24282" y="519326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53000" y="50292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6131624" y="1512282"/>
            <a:ext cx="1080120" cy="5459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60436" y="1585772"/>
            <a:ext cx="10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cs typeface="B Nazanin" pitchFamily="2" charset="-78"/>
              </a:rPr>
              <a:t>crossover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155677" y="2382988"/>
            <a:ext cx="1080120" cy="5327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192047" y="2442972"/>
            <a:ext cx="104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cs typeface="B Nazanin" pitchFamily="2" charset="-78"/>
              </a:rPr>
              <a:t>mutation</a:t>
            </a:r>
            <a:endParaRPr lang="en-US" sz="2000" dirty="0">
              <a:cs typeface="B Nazanin" pitchFamily="2" charset="-78"/>
            </a:endParaRPr>
          </a:p>
        </p:txBody>
      </p:sp>
      <p:cxnSp>
        <p:nvCxnSpPr>
          <p:cNvPr id="31" name="Straight Arrow Connector 30"/>
          <p:cNvCxnSpPr>
            <a:endCxn id="27" idx="0"/>
          </p:cNvCxnSpPr>
          <p:nvPr/>
        </p:nvCxnSpPr>
        <p:spPr>
          <a:xfrm>
            <a:off x="6663921" y="1222920"/>
            <a:ext cx="7763" cy="2893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673178" y="2058416"/>
            <a:ext cx="7763" cy="3727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816252" y="3277360"/>
            <a:ext cx="1803748" cy="87668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Diamond 35"/>
          <p:cNvSpPr/>
          <p:nvPr/>
        </p:nvSpPr>
        <p:spPr>
          <a:xfrm>
            <a:off x="5367744" y="4506652"/>
            <a:ext cx="2709456" cy="1092442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364316" y="4580692"/>
            <a:ext cx="256647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cs typeface="B Nazanin" pitchFamily="2" charset="-78"/>
              </a:rPr>
              <a:t>   if</a:t>
            </a:r>
          </a:p>
          <a:p>
            <a:pPr algn="ctr"/>
            <a:r>
              <a:rPr lang="fa-IR" dirty="0" smtClean="0">
                <a:cs typeface="B Nazanin" pitchFamily="2" charset="-78"/>
              </a:rPr>
              <a:t>  </a:t>
            </a:r>
            <a:r>
              <a:rPr lang="en-US" dirty="0" smtClean="0">
                <a:cs typeface="B Nazanin" pitchFamily="2" charset="-78"/>
              </a:rPr>
              <a:t>fitness </a:t>
            </a:r>
            <a:r>
              <a:rPr lang="en-US" baseline="-25000" dirty="0" smtClean="0">
                <a:cs typeface="B Nazanin" pitchFamily="2" charset="-78"/>
              </a:rPr>
              <a:t>child</a:t>
            </a:r>
            <a:r>
              <a:rPr lang="en-US" dirty="0" smtClean="0">
                <a:cs typeface="B Nazanin" pitchFamily="2" charset="-78"/>
              </a:rPr>
              <a:t> &lt; fitness </a:t>
            </a:r>
            <a:r>
              <a:rPr lang="en-US" baseline="-25000" dirty="0" smtClean="0">
                <a:cs typeface="B Nazanin" pitchFamily="2" charset="-78"/>
              </a:rPr>
              <a:t>parent</a:t>
            </a:r>
            <a:endParaRPr lang="en-US" dirty="0">
              <a:cs typeface="B Nazanin" pitchFamily="2" charset="-78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724284" y="4170524"/>
            <a:ext cx="0" cy="32403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6" idx="1"/>
            <a:endCxn id="27" idx="1"/>
          </p:cNvCxnSpPr>
          <p:nvPr/>
        </p:nvCxnSpPr>
        <p:spPr>
          <a:xfrm rot="10800000" flipH="1">
            <a:off x="5367744" y="1785247"/>
            <a:ext cx="763880" cy="3267627"/>
          </a:xfrm>
          <a:prstGeom prst="bentConnector3">
            <a:avLst>
              <a:gd name="adj1" fmla="val -29926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736984" y="5589476"/>
            <a:ext cx="0" cy="32403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825957" y="3403664"/>
            <a:ext cx="171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cs typeface="B Nazanin" pitchFamily="2" charset="-78"/>
              </a:rPr>
              <a:t>Compute fitness</a:t>
            </a:r>
          </a:p>
          <a:p>
            <a:pPr algn="ctr"/>
            <a:r>
              <a:rPr lang="en-US" dirty="0" smtClean="0">
                <a:cs typeface="B Nazanin" pitchFamily="2" charset="-78"/>
              </a:rPr>
              <a:t>Fitness = J</a:t>
            </a:r>
            <a:r>
              <a:rPr lang="en-US" baseline="-25000" dirty="0" smtClean="0">
                <a:cs typeface="B Nazanin" pitchFamily="2" charset="-78"/>
              </a:rPr>
              <a:t> </a:t>
            </a:r>
            <a:r>
              <a:rPr lang="en-US" baseline="-25000" dirty="0" err="1" smtClean="0">
                <a:cs typeface="B Nazanin" pitchFamily="2" charset="-78"/>
              </a:rPr>
              <a:t>fcm</a:t>
            </a:r>
            <a:endParaRPr lang="en-US" dirty="0">
              <a:cs typeface="B Nazanin" pitchFamily="2" charset="-78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93074" y="2894556"/>
            <a:ext cx="7763" cy="3727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716398" y="5995546"/>
            <a:ext cx="209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cs typeface="B Nazanin" pitchFamily="2" charset="-78"/>
              </a:rPr>
              <a:t>New </a:t>
            </a:r>
            <a:r>
              <a:rPr lang="en-US" baseline="-25000" dirty="0" smtClean="0">
                <a:cs typeface="B Nazanin" pitchFamily="2" charset="-78"/>
              </a:rPr>
              <a:t>population</a:t>
            </a:r>
            <a:r>
              <a:rPr lang="en-US" dirty="0" smtClean="0">
                <a:cs typeface="B Nazanin" pitchFamily="2" charset="-78"/>
              </a:rPr>
              <a:t>  = Child</a:t>
            </a:r>
            <a:endParaRPr lang="en-US" sz="2000" dirty="0">
              <a:cs typeface="B Nazanin" pitchFamily="2" charset="-78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314236" y="5913512"/>
            <a:ext cx="28956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1800" y="552397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68" name="Elbow Connector 67"/>
          <p:cNvCxnSpPr>
            <a:stCxn id="62" idx="1"/>
          </p:cNvCxnSpPr>
          <p:nvPr/>
        </p:nvCxnSpPr>
        <p:spPr>
          <a:xfrm rot="10800000">
            <a:off x="4462816" y="1371600"/>
            <a:ext cx="851420" cy="4808612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010089" y="98979"/>
            <a:ext cx="656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FCM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62351" y="76200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GA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88424" y="5955268"/>
            <a:ext cx="27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cs typeface="B Nazanin" pitchFamily="2" charset="-78"/>
              </a:rPr>
              <a:t>Optimum </a:t>
            </a:r>
            <a:r>
              <a:rPr lang="en-US" sz="2000" dirty="0">
                <a:solidFill>
                  <a:srgbClr val="FFFF00"/>
                </a:solidFill>
                <a:cs typeface="B Nazanin" pitchFamily="2" charset="-78"/>
              </a:rPr>
              <a:t>C</a:t>
            </a:r>
            <a:r>
              <a:rPr lang="en-US" sz="2000" dirty="0" smtClean="0">
                <a:solidFill>
                  <a:srgbClr val="FFFF00"/>
                </a:solidFill>
                <a:cs typeface="B Nazanin" pitchFamily="2" charset="-78"/>
              </a:rPr>
              <a:t>enter Cluster</a:t>
            </a:r>
            <a:endParaRPr lang="en-US" sz="2400" dirty="0">
              <a:solidFill>
                <a:srgbClr val="FFFF00"/>
              </a:solidFill>
              <a:cs typeface="B Nazanin" pitchFamily="2" charset="-78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6146354" y="714626"/>
            <a:ext cx="1080120" cy="5459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6197026" y="802544"/>
            <a:ext cx="10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cs typeface="B Nazanin" pitchFamily="2" charset="-78"/>
              </a:rPr>
              <a:t>selection</a:t>
            </a:r>
            <a:endParaRPr lang="en-US" sz="2000" dirty="0">
              <a:cs typeface="B Nazanin" pitchFamily="2" charset="-78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76600" y="487594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24" name="Elbow Connector 23"/>
          <p:cNvCxnSpPr>
            <a:stCxn id="19" idx="3"/>
          </p:cNvCxnSpPr>
          <p:nvPr/>
        </p:nvCxnSpPr>
        <p:spPr>
          <a:xfrm flipV="1">
            <a:off x="3302696" y="1027798"/>
            <a:ext cx="964504" cy="3772803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267200" y="1027798"/>
            <a:ext cx="1879154" cy="3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6" idx="3"/>
          </p:cNvCxnSpPr>
          <p:nvPr/>
        </p:nvCxnSpPr>
        <p:spPr>
          <a:xfrm flipV="1">
            <a:off x="3744186" y="1137166"/>
            <a:ext cx="2387438" cy="1644134"/>
          </a:xfrm>
          <a:prstGeom prst="bentConnector3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732174" y="802544"/>
            <a:ext cx="239945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2" idx="3"/>
          </p:cNvCxnSpPr>
          <p:nvPr/>
        </p:nvCxnSpPr>
        <p:spPr>
          <a:xfrm flipV="1">
            <a:off x="3733800" y="914400"/>
            <a:ext cx="381000" cy="2781300"/>
          </a:xfrm>
          <a:prstGeom prst="bentConnector2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114800" y="914400"/>
            <a:ext cx="2016824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2895600" y="1367601"/>
            <a:ext cx="15672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895600" y="1367601"/>
            <a:ext cx="0" cy="2181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8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685800" y="1981200"/>
            <a:ext cx="7848600" cy="381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dirty="0" smtClean="0"/>
              <a:t>Motivation and Goals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History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Introduction to Database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The Proposed Algorithm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Experimental Results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Conclusions and Future Works</a:t>
            </a:r>
          </a:p>
        </p:txBody>
      </p:sp>
    </p:spTree>
    <p:extLst>
      <p:ext uri="{BB962C8B-B14F-4D97-AF65-F5344CB8AC3E}">
        <p14:creationId xmlns:p14="http://schemas.microsoft.com/office/powerpoint/2010/main" val="34474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GA-FCM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391682" y="2046640"/>
            <a:ext cx="270746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91682" y="2113285"/>
            <a:ext cx="27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cs typeface="B Nazanin" pitchFamily="2" charset="-78"/>
              </a:rPr>
              <a:t>Optimum </a:t>
            </a:r>
            <a:r>
              <a:rPr lang="en-US" sz="2000" dirty="0">
                <a:cs typeface="B Nazanin" pitchFamily="2" charset="-78"/>
              </a:rPr>
              <a:t>C</a:t>
            </a:r>
            <a:r>
              <a:rPr lang="en-US" sz="2000" dirty="0" smtClean="0">
                <a:cs typeface="B Nazanin" pitchFamily="2" charset="-78"/>
              </a:rPr>
              <a:t>enter Cluster</a:t>
            </a:r>
            <a:endParaRPr lang="en-US" sz="2400" dirty="0">
              <a:cs typeface="B Nazanin" pitchFamily="2" charset="-78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737583" y="258004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389844" y="2967303"/>
            <a:ext cx="270746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9175" y="3049337"/>
            <a:ext cx="2062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Calculate u matrix</a:t>
            </a:r>
            <a:endParaRPr lang="en-US" sz="2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738230" y="349444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383853" y="3875440"/>
            <a:ext cx="270746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57401" y="3936442"/>
                <a:ext cx="1896481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 −0.5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01" y="3936442"/>
                <a:ext cx="1896481" cy="411395"/>
              </a:xfrm>
              <a:prstGeom prst="rect">
                <a:avLst/>
              </a:prstGeom>
              <a:blipFill rotWithShape="1"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2738230" y="440884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73934" y="4857690"/>
            <a:ext cx="1733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Best Threshold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0" y="3326151"/>
            <a:ext cx="1524000" cy="2288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521538" y="3296421"/>
            <a:ext cx="94628" cy="8541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16252" y="3285730"/>
            <a:ext cx="94628" cy="8541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15219" y="2978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12723" y="29458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641926" y="2438400"/>
            <a:ext cx="0" cy="18288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846661" y="3113554"/>
                <a:ext cx="40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661" y="3113554"/>
                <a:ext cx="40075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400800" y="42672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06286" y="4673024"/>
            <a:ext cx="327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50 % chance for defective cluster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034520" y="5029200"/>
            <a:ext cx="368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50 % chance for non defective cluster</a:t>
            </a:r>
            <a:endParaRPr lang="en-US" dirty="0"/>
          </a:p>
        </p:txBody>
      </p:sp>
      <p:sp>
        <p:nvSpPr>
          <p:cNvPr id="26" name="Left Brace 25"/>
          <p:cNvSpPr/>
          <p:nvPr/>
        </p:nvSpPr>
        <p:spPr>
          <a:xfrm>
            <a:off x="4876800" y="4789840"/>
            <a:ext cx="129486" cy="467960"/>
          </a:xfrm>
          <a:prstGeom prst="leftBrace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3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11" grpId="0"/>
      <p:bldP spid="35" grpId="0"/>
      <p:bldP spid="14" grpId="0"/>
      <p:bldP spid="15" grpId="0"/>
      <p:bldP spid="23" grpId="0"/>
      <p:bldP spid="41" grpId="0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GA-FCM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737201"/>
                  </p:ext>
                </p:extLst>
              </p:nvPr>
            </p:nvGraphicFramePr>
            <p:xfrm>
              <a:off x="1524000" y="2133600"/>
              <a:ext cx="6096000" cy="301815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09800"/>
                    <a:gridCol w="3886200"/>
                  </a:tblGrid>
                  <a:tr h="944880">
                    <a:tc>
                      <a:txBody>
                        <a:bodyPr/>
                        <a:lstStyle/>
                        <a:p>
                          <a:pPr algn="ctr"/>
                          <a:endParaRPr lang="en-US" sz="2000" baseline="0" dirty="0" smtClean="0"/>
                        </a:p>
                        <a:p>
                          <a:pPr algn="ctr"/>
                          <a:r>
                            <a:rPr lang="en-US" sz="2000" baseline="0" dirty="0" smtClean="0"/>
                            <a:t>Genetic </a:t>
                          </a:r>
                          <a:r>
                            <a:rPr lang="en-US" sz="2000" dirty="0" smtClean="0"/>
                            <a:t>operators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 smtClean="0"/>
                        </a:p>
                        <a:p>
                          <a:pPr algn="ctr"/>
                          <a:r>
                            <a:rPr lang="en-US" sz="2400" dirty="0" smtClean="0">
                              <a:latin typeface="+mn-lt"/>
                            </a:rPr>
                            <a:t>Probability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2060"/>
                              </a:solidFill>
                            </a:rPr>
                            <a:t>Selection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𝑠𝑒𝑙𝑒𝑐𝑡𝑖𝑜𝑛</m:t>
                                      </m:r>
                                    </m:e>
                                    <m:sub>
                                      <m: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𝑓𝑖𝑡𝑛𝑒𝑠𝑠</m:t>
                                  </m:r>
                                  <m:d>
                                    <m:dPr>
                                      <m:ctrlP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𝑓𝑖𝑡𝑛𝑒𝑠𝑠</m:t>
                                      </m:r>
                                      <m: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sz="20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oMath>
                          </a14:m>
                          <a:endParaRPr lang="en-US" sz="2000" dirty="0"/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</a:t>
                          </a:r>
                          <a:r>
                            <a:rPr lang="en-US" sz="2000" dirty="0" smtClean="0">
                              <a:solidFill>
                                <a:srgbClr val="002060"/>
                              </a:solidFill>
                            </a:rPr>
                            <a:t>Crossover</a:t>
                          </a:r>
                          <a:r>
                            <a:rPr lang="en-US" sz="2000" dirty="0" smtClean="0"/>
                            <a:t>  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  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i="1" kern="1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800" i="1" kern="1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800" i="1" kern="12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</a:rPr>
                                          <m:t>0.8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</a:rPr>
                                          <m:t>0.6</m:t>
                                        </m:r>
                                      </m:e>
                                    </m:eqArr>
                                  </m:e>
                                </m:d>
                                <m:r>
                                  <a:rPr lang="en-US" sz="1800" i="1" kern="1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                 </m:t>
                                </m:r>
                                <m:f>
                                  <m:fPr>
                                    <m:type m:val="noBar"/>
                                    <m:ctrlPr>
                                      <a:rPr lang="en-US" sz="1800" i="1" kern="1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kern="1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≤20</m:t>
                                    </m:r>
                                  </m:num>
                                  <m:den>
                                    <m:r>
                                      <a:rPr lang="en-US" sz="1800" i="1" kern="1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𝑜𝑡h𝑒𝑟𝑣𝑖𝑠</m:t>
                                    </m:r>
                                  </m:den>
                                </m:f>
                                <m:r>
                                  <a:rPr lang="en-US" sz="1800" i="1" kern="1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2060"/>
                              </a:solidFill>
                            </a:rPr>
                            <a:t>Mutation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</a:rPr>
                                          <m:t>0.02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</a:rPr>
                                          <m:t>0.03</m:t>
                                        </m:r>
                                      </m:e>
                                    </m:eqArr>
                                  </m:e>
                                </m:d>
                                <m:r>
                                  <a:rPr lang="en-US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            </m:t>
                                </m:r>
                                <m:f>
                                  <m:fPr>
                                    <m:type m:val="noBar"/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≤30</m:t>
                                    </m:r>
                                  </m:num>
                                  <m:den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𝑜𝑡h𝑒𝑟𝑣𝑖𝑠</m:t>
                                    </m:r>
                                  </m:den>
                                </m:f>
                                <m:r>
                                  <a:rPr lang="en-US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737201"/>
                  </p:ext>
                </p:extLst>
              </p:nvPr>
            </p:nvGraphicFramePr>
            <p:xfrm>
              <a:off x="1524000" y="2133600"/>
              <a:ext cx="6096000" cy="283235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09800"/>
                    <a:gridCol w="3886200"/>
                  </a:tblGrid>
                  <a:tr h="975360">
                    <a:tc>
                      <a:txBody>
                        <a:bodyPr/>
                        <a:lstStyle/>
                        <a:p>
                          <a:pPr algn="ctr"/>
                          <a:endParaRPr lang="en-US" sz="2000" baseline="0" dirty="0" smtClean="0"/>
                        </a:p>
                        <a:p>
                          <a:pPr algn="ctr"/>
                          <a:r>
                            <a:rPr lang="en-US" sz="2000" baseline="0" dirty="0" smtClean="0"/>
                            <a:t>Genetic </a:t>
                          </a:r>
                          <a:r>
                            <a:rPr lang="en-US" sz="2000" dirty="0" smtClean="0"/>
                            <a:t>operators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 smtClean="0"/>
                        </a:p>
                        <a:p>
                          <a:pPr algn="ctr"/>
                          <a:r>
                            <a:rPr lang="en-US" sz="2400" dirty="0" smtClean="0">
                              <a:latin typeface="+mn-lt"/>
                            </a:rPr>
                            <a:t>Probability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</a:tr>
                  <a:tr h="6322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2060"/>
                              </a:solidFill>
                            </a:rPr>
                            <a:t>Selection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  <a:blipFill rotWithShape="1">
                          <a:blip r:embed="rId2"/>
                          <a:stretch>
                            <a:fillRect l="-57457" t="-156731" r="-314" b="-195192"/>
                          </a:stretch>
                        </a:blipFill>
                      </a:tcPr>
                    </a:tc>
                  </a:tr>
                  <a:tr h="612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</a:t>
                          </a:r>
                          <a:r>
                            <a:rPr lang="en-US" sz="2000" dirty="0" smtClean="0">
                              <a:solidFill>
                                <a:srgbClr val="002060"/>
                              </a:solidFill>
                            </a:rPr>
                            <a:t>Crossover</a:t>
                          </a:r>
                          <a:r>
                            <a:rPr lang="en-US" sz="2000" dirty="0" smtClean="0"/>
                            <a:t>  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  <a:blipFill rotWithShape="1">
                          <a:blip r:embed="rId2"/>
                          <a:stretch>
                            <a:fillRect l="-57457" t="-267000" r="-314" b="-103000"/>
                          </a:stretch>
                        </a:blipFill>
                      </a:tcPr>
                    </a:tc>
                  </a:tr>
                  <a:tr h="612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2060"/>
                              </a:solidFill>
                            </a:rPr>
                            <a:t>Mutation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  <a:blipFill rotWithShape="1">
                          <a:blip r:embed="rId2"/>
                          <a:stretch>
                            <a:fillRect l="-57457" t="-363366" r="-314" b="-198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1524000" y="525780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 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FCM   vs.   GA-FCM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Saeed\Desktop\matlab\FINAL\ga_improve_fcm\OUTPUT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93" y="3767063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aeed\Desktop\pp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920" y="3767063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aeed\Desktop\matlab\FINAL\ga_improve_fcm\ApproximationWavelet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91" y="1754505"/>
            <a:ext cx="1562099" cy="15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aeed\Desktop\ppt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55836"/>
            <a:ext cx="1588720" cy="15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aeed\Desktop\matlab\FINAL\ga_improve_fcm\OUTPUT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130" y="175583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Saeed\Desktop\matlab\FINAL\ga_improve_fcm\ApproximationWavelet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0" y="380619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Saeed\Desktop\matlab\FINAL\ga_improve_fcm\b3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3" y="3802553"/>
            <a:ext cx="1603664" cy="16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Saeed\Desktop\matlab\FINAL\ga_improve_fcm\n3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3" y="1728086"/>
            <a:ext cx="1603664" cy="16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652" y="5574268"/>
            <a:ext cx="169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Defective Image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6527" y="5574268"/>
            <a:ext cx="152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Wavelet (App)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08513" y="5607671"/>
            <a:ext cx="60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FCM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25996" y="5597997"/>
            <a:ext cx="95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GA-FCM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Comparison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1905000"/>
            <a:ext cx="5255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 smtClean="0"/>
              <a:t>  Defect detection accuracy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 smtClean="0"/>
              <a:t>  Computational complexity and speed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71600" y="3352800"/>
                <a:ext cx="5943600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𝑫𝒆𝒕𝒆𝒄𝒕𝒊𝒐𝒏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𝑺𝒖𝒄𝒄𝒆𝒔𝒔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𝑹𝒂𝒕𝒆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𝑻𝑷</m:t>
                          </m:r>
                          <m:r>
                            <a:rPr lang="en-US" sz="2000" b="1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𝑻𝑵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𝑻𝑷</m:t>
                          </m:r>
                          <m:r>
                            <a:rPr lang="en-US" sz="2000" b="1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𝑭𝑵</m:t>
                          </m:r>
                          <m:r>
                            <a:rPr lang="en-US" sz="2000" b="1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𝑻𝑵</m:t>
                          </m:r>
                          <m:r>
                            <a:rPr lang="en-US" sz="2000" b="1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𝑭𝑷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352800"/>
                <a:ext cx="5943600" cy="67371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524000" y="4419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TP</a:t>
            </a:r>
            <a:r>
              <a:rPr lang="en-US" dirty="0" smtClean="0"/>
              <a:t>:  True </a:t>
            </a:r>
            <a:r>
              <a:rPr lang="en-US" dirty="0"/>
              <a:t>Positive</a:t>
            </a:r>
          </a:p>
          <a:p>
            <a:r>
              <a:rPr lang="en-US" b="1" dirty="0" smtClean="0"/>
              <a:t>TN</a:t>
            </a:r>
            <a:r>
              <a:rPr lang="en-US" dirty="0" smtClean="0"/>
              <a:t>: True </a:t>
            </a:r>
            <a:r>
              <a:rPr lang="en-US" dirty="0"/>
              <a:t>Negative</a:t>
            </a:r>
          </a:p>
          <a:p>
            <a:r>
              <a:rPr lang="en-US" b="1" dirty="0" smtClean="0"/>
              <a:t>FP</a:t>
            </a:r>
            <a:r>
              <a:rPr lang="en-US" dirty="0" smtClean="0"/>
              <a:t>:  False Positive</a:t>
            </a:r>
          </a:p>
          <a:p>
            <a:r>
              <a:rPr lang="en-US" b="1" dirty="0" smtClean="0"/>
              <a:t>FN</a:t>
            </a:r>
            <a:r>
              <a:rPr lang="en-US" dirty="0" smtClean="0"/>
              <a:t>: False </a:t>
            </a:r>
            <a:r>
              <a:rPr lang="en-US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85253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74527" y="2613134"/>
            <a:ext cx="8229600" cy="1143000"/>
          </a:xfrm>
          <a:scene3d>
            <a:camera prst="orthographicFront">
              <a:rot lat="0" lon="0" rev="5400000"/>
            </a:camera>
            <a:lightRig rig="threePt" dir="t"/>
          </a:scene3d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Result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245" name="Picture 1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429" y="297180"/>
            <a:ext cx="5697288" cy="678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71" name="TextBox 6170"/>
          <p:cNvSpPr txBox="1"/>
          <p:nvPr/>
        </p:nvSpPr>
        <p:spPr>
          <a:xfrm>
            <a:off x="6705600" y="3320534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Dot Patterned fabrics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0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8002423" cy="474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77" y="1000664"/>
            <a:ext cx="8002423" cy="474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051658" y="5534359"/>
            <a:ext cx="2044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Unpattern fabrics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574527" y="2613134"/>
            <a:ext cx="8229600" cy="114300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Result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08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77" y="1019273"/>
            <a:ext cx="8002423" cy="476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5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77" y="1028793"/>
            <a:ext cx="8002423" cy="476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030742" y="5402893"/>
            <a:ext cx="221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Non-Woven fabrics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4305" y="144780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ep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1948" y="2743200"/>
            <a:ext cx="136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Thick Region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70404" y="4253630"/>
            <a:ext cx="128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Thin Region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3574527" y="2613134"/>
            <a:ext cx="8229600" cy="114300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Result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08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108592"/>
              </p:ext>
            </p:extLst>
          </p:nvPr>
        </p:nvGraphicFramePr>
        <p:xfrm>
          <a:off x="1295400" y="1905000"/>
          <a:ext cx="7239000" cy="15087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362200"/>
                <a:gridCol w="533400"/>
                <a:gridCol w="533400"/>
                <a:gridCol w="457200"/>
                <a:gridCol w="457200"/>
                <a:gridCol w="533400"/>
                <a:gridCol w="533400"/>
                <a:gridCol w="18288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Algorithm   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Defect Type</a:t>
                      </a:r>
                      <a:endParaRPr lang="en-US" sz="20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detection </a:t>
                      </a:r>
                      <a:r>
                        <a:rPr lang="en-US" baseline="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rate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(a)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(b)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(c)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(d)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(e)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(f)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Henry </a:t>
                      </a:r>
                      <a:r>
                        <a:rPr lang="en-US" dirty="0" err="1" smtClean="0"/>
                        <a:t>Ngan</a:t>
                      </a:r>
                      <a:r>
                        <a:rPr lang="en-US" dirty="0" smtClean="0"/>
                        <a:t> and et al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95.1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Proposed Method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      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98.1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905000" y="4114800"/>
            <a:ext cx="571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(a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Broken End 	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Hole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) Knots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) Netting Multiple 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(e) dirty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yarn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	(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oil stain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74527" y="2613134"/>
            <a:ext cx="8229600" cy="114300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Result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297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83884"/>
              </p:ext>
            </p:extLst>
          </p:nvPr>
        </p:nvGraphicFramePr>
        <p:xfrm>
          <a:off x="1980776" y="4648200"/>
          <a:ext cx="5715000" cy="1137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362200"/>
                <a:gridCol w="610024"/>
                <a:gridCol w="533400"/>
                <a:gridCol w="457200"/>
                <a:gridCol w="1752176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Algorithm   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Defect Type</a:t>
                      </a:r>
                      <a:endParaRPr lang="en-US" sz="20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detection </a:t>
                      </a:r>
                      <a:r>
                        <a:rPr lang="en-US" baseline="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rate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(a)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(b)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(c)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Proposed Method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100      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93.3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09800" y="4038600"/>
            <a:ext cx="5321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(a) Thick Region      (b) Thin Region       (c) nep  </a:t>
            </a:r>
            <a:endParaRPr lang="en-US" sz="2000" dirty="0"/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/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4614" y="1282668"/>
            <a:ext cx="2000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Nonwoven fabric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96" y="1520518"/>
            <a:ext cx="1118856" cy="1099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66" y="2895600"/>
            <a:ext cx="1055324" cy="110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783" y="2895695"/>
            <a:ext cx="1115592" cy="110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15" y="2897072"/>
            <a:ext cx="1113637" cy="113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968272" y="1667470"/>
            <a:ext cx="3518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rgbClr val="FF66FF"/>
                </a:solidFill>
              </a:rPr>
              <a:t>30 defective samples </a:t>
            </a:r>
            <a:r>
              <a:rPr lang="en-US" dirty="0" smtClean="0">
                <a:solidFill>
                  <a:srgbClr val="FF66FF"/>
                </a:solidFill>
              </a:rPr>
              <a:t>(3 </a:t>
            </a:r>
            <a:r>
              <a:rPr lang="en-US" dirty="0">
                <a:solidFill>
                  <a:srgbClr val="FF66FF"/>
                </a:solidFill>
              </a:rPr>
              <a:t>groups 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rgbClr val="FF66FF"/>
                </a:solidFill>
              </a:rPr>
              <a:t>30 non-defective samples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rgbClr val="FF66FF"/>
                </a:solidFill>
              </a:rPr>
              <a:t>scanned with </a:t>
            </a:r>
            <a:r>
              <a:rPr lang="en-US" dirty="0" smtClean="0">
                <a:solidFill>
                  <a:srgbClr val="FF66FF"/>
                </a:solidFill>
              </a:rPr>
              <a:t>300dpi</a:t>
            </a:r>
            <a:endParaRPr lang="en-US" dirty="0">
              <a:solidFill>
                <a:srgbClr val="FF66FF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3574527" y="2613134"/>
            <a:ext cx="8229600" cy="114300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Result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297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1676400"/>
            <a:ext cx="7467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altLang="zh-TW" sz="2400" dirty="0" smtClean="0"/>
              <a:t>Result show that proposed method has an acceptable detection rate (more than 98%) in all kinds of type defect.</a:t>
            </a:r>
          </a:p>
          <a:p>
            <a:pPr algn="just"/>
            <a:endParaRPr lang="en-US" altLang="zh-TW" sz="2400" dirty="0" smtClean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altLang="zh-TW" sz="2400" dirty="0" smtClean="0"/>
              <a:t>The computational complexity of proposed method is low and it can use for online defect detection.</a:t>
            </a:r>
          </a:p>
          <a:p>
            <a:pPr algn="just"/>
            <a:endParaRPr lang="en-US" altLang="zh-TW" sz="2400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altLang="zh-TW" sz="2400" dirty="0" smtClean="0"/>
              <a:t>GA-FCM </a:t>
            </a:r>
            <a:r>
              <a:rPr lang="en-US" altLang="zh-TW" sz="2400" dirty="0"/>
              <a:t>method is effective for selecting threshold values </a:t>
            </a:r>
            <a:r>
              <a:rPr lang="en-US" altLang="zh-TW" sz="2400" dirty="0" smtClean="0"/>
              <a:t>in segmentation problem.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58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76400"/>
            <a:ext cx="4648200" cy="350520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and Goals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676401"/>
            <a:ext cx="4648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7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06538"/>
            <a:ext cx="6286394" cy="390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6600" y="5010090"/>
            <a:ext cx="2656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Brodatz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Album Samples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Texture Segmentation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92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66" y="1261282"/>
            <a:ext cx="6177534" cy="506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73058" y="5867400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Samples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Texture Segmentation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6983" y="5867400"/>
            <a:ext cx="1072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</a:t>
            </a:r>
          </a:p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method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04284" y="5867400"/>
            <a:ext cx="11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77000" y="6019800"/>
            <a:ext cx="108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Entropy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14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MRI Brain segmentation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400" y="4419600"/>
            <a:ext cx="1995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Image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91293" y="4421502"/>
            <a:ext cx="7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FCM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400" y="4421502"/>
            <a:ext cx="1215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GA-FCM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476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78284"/>
            <a:ext cx="8802665" cy="4136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77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papers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1" y="1981200"/>
            <a:ext cx="708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A.Toobak</a:t>
            </a:r>
            <a:r>
              <a:rPr lang="en-US" dirty="0" smtClean="0"/>
              <a:t>, O. R. </a:t>
            </a:r>
            <a:r>
              <a:rPr lang="en-US" dirty="0" err="1" smtClean="0"/>
              <a:t>Marouzi</a:t>
            </a:r>
            <a:r>
              <a:rPr lang="en-US" dirty="0" smtClean="0"/>
              <a:t>, M. </a:t>
            </a:r>
            <a:r>
              <a:rPr lang="en-US" dirty="0" err="1" smtClean="0"/>
              <a:t>Latifi</a:t>
            </a:r>
            <a:r>
              <a:rPr lang="en-US" dirty="0" smtClean="0"/>
              <a:t>, </a:t>
            </a:r>
            <a:r>
              <a:rPr lang="en-US" i="1" dirty="0" smtClean="0"/>
              <a:t>“</a:t>
            </a:r>
            <a:r>
              <a:rPr lang="en-GB" i="1" cap="small" dirty="0"/>
              <a:t>A Fuzzy Approach for Automatic Fabric Defect Detection </a:t>
            </a:r>
            <a:r>
              <a:rPr lang="en-GB" i="1" cap="small" dirty="0" smtClean="0"/>
              <a:t>“</a:t>
            </a:r>
            <a:r>
              <a:rPr lang="en-GB" dirty="0"/>
              <a:t>International Journal of Computer Networks &amp; Communications (IJCNC</a:t>
            </a:r>
            <a:r>
              <a:rPr lang="en-GB" dirty="0" smtClean="0"/>
              <a:t>),2012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A.Toobak</a:t>
            </a:r>
            <a:r>
              <a:rPr lang="en-US" dirty="0"/>
              <a:t>, O. R. </a:t>
            </a:r>
            <a:r>
              <a:rPr lang="en-US" dirty="0" err="1" smtClean="0"/>
              <a:t>Marouzi</a:t>
            </a:r>
            <a:r>
              <a:rPr lang="en-US" i="1" dirty="0" smtClean="0"/>
              <a:t>, “A Fuzzy-Genetic Approach for MRI </a:t>
            </a:r>
            <a:r>
              <a:rPr lang="en-US" i="1" dirty="0"/>
              <a:t>Brain Segmentation”</a:t>
            </a:r>
            <a:r>
              <a:rPr lang="en-US" dirty="0"/>
              <a:t> IEEE </a:t>
            </a:r>
            <a:r>
              <a:rPr lang="en-US" dirty="0" smtClean="0"/>
              <a:t>ICCSCE ,2012</a:t>
            </a:r>
          </a:p>
          <a:p>
            <a:pPr algn="just"/>
            <a:endParaRPr lang="en-US" cap="small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74945" y="2743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33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and Goals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4648200" cy="3505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95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519535"/>
            <a:ext cx="5508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Methods of Texture defect detection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2667000"/>
            <a:ext cx="33681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Statistical approach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Spectral approach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Model-based approach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Hybrid approach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0" y="2895600"/>
            <a:ext cx="2858796" cy="1320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Auto-correlation function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Co- occurrence Matrix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Local </a:t>
            </a:r>
            <a:r>
              <a:rPr lang="en-US" dirty="0">
                <a:solidFill>
                  <a:srgbClr val="FFC000"/>
                </a:solidFill>
              </a:rPr>
              <a:t>b</a:t>
            </a:r>
            <a:r>
              <a:rPr lang="en-US" dirty="0" smtClean="0">
                <a:solidFill>
                  <a:srgbClr val="FFC000"/>
                </a:solidFill>
              </a:rPr>
              <a:t>inary pattern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3226" y="2895600"/>
            <a:ext cx="2215863" cy="1320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Fourier Transform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Wavelet transform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Gabor Transform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3226" y="2895600"/>
            <a:ext cx="2487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Markov Random field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Fractal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4800600"/>
            <a:ext cx="2270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Two categories :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3124199" y="4648200"/>
            <a:ext cx="304801" cy="914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400050" indent="-400050" algn="ctr">
              <a:buFont typeface="+mj-lt"/>
              <a:buAutoNum type="romanLcPeriod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66011" y="4724400"/>
            <a:ext cx="5015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sz="2000" dirty="0" smtClean="0"/>
              <a:t>Increase the range of defects to be defects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000" dirty="0" smtClean="0"/>
              <a:t>Increase detection speed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78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8" grpId="0"/>
      <p:bldP spid="8" grpId="1"/>
      <p:bldP spid="9" grpId="0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5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Database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148" name="Picture 28" descr="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1809106"/>
            <a:ext cx="1233488" cy="126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9" name="Picture 29" descr="h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06" y="1809106"/>
            <a:ext cx="1339780" cy="126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0" name="Picture 30" descr="k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51" y="1798637"/>
            <a:ext cx="1275953" cy="127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1" name="Picture 31" descr="n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92" y="3908524"/>
            <a:ext cx="1312673" cy="12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2" name="Picture 32" descr="t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280" y="3908525"/>
            <a:ext cx="1293851" cy="12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3" name="Picture 33" descr="tt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107" y="3908525"/>
            <a:ext cx="1242016" cy="12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29174" y="3066406"/>
            <a:ext cx="12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Broken End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33389" y="306640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98930" y="3048000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Knots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805585" y="5181600"/>
            <a:ext cx="125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Netting Multiple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835911" y="5221069"/>
            <a:ext cx="92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oil stain</a:t>
            </a:r>
            <a:endParaRPr lang="en-US" dirty="0"/>
          </a:p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324600" y="5200006"/>
            <a:ext cx="108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dirty yarn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9956" y="16002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Dot-patterned fabric</a:t>
            </a:r>
          </a:p>
          <a:p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Industrial Automation Research Laboratory</a:t>
            </a:r>
          </a:p>
          <a:p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Dept. of Electrical and Electronic Engineering,</a:t>
            </a:r>
          </a:p>
          <a:p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The University of Hong </a:t>
            </a:r>
            <a:r>
              <a:rPr lang="en-US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Kong</a:t>
            </a:r>
          </a:p>
          <a:p>
            <a:endParaRPr lang="en-US" i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Researchers: H.Y.T. </a:t>
            </a:r>
            <a:r>
              <a:rPr lang="en-US" i="1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Ngan</a:t>
            </a:r>
            <a:r>
              <a:rPr lang="en-US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, G.K.H. Pang</a:t>
            </a:r>
          </a:p>
          <a:p>
            <a:endParaRPr lang="en-US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Built in 13 Aug,2003</a:t>
            </a:r>
            <a:endParaRPr lang="en-US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4419600"/>
            <a:ext cx="396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FFFF00"/>
                </a:solidFill>
              </a:rPr>
              <a:t>30 </a:t>
            </a:r>
            <a:r>
              <a:rPr lang="en-US" sz="2000" dirty="0">
                <a:solidFill>
                  <a:srgbClr val="FFFF00"/>
                </a:solidFill>
              </a:rPr>
              <a:t>defective samples </a:t>
            </a:r>
            <a:r>
              <a:rPr lang="en-US" sz="2000" dirty="0" smtClean="0">
                <a:solidFill>
                  <a:srgbClr val="FFFF00"/>
                </a:solidFill>
              </a:rPr>
              <a:t>(6 </a:t>
            </a:r>
            <a:r>
              <a:rPr lang="en-US" sz="2000" dirty="0">
                <a:solidFill>
                  <a:srgbClr val="FFFF00"/>
                </a:solidFill>
              </a:rPr>
              <a:t>groups </a:t>
            </a:r>
            <a:r>
              <a:rPr lang="en-US" sz="2000" dirty="0" smtClean="0">
                <a:solidFill>
                  <a:srgbClr val="FFFF00"/>
                </a:solidFill>
              </a:rPr>
              <a:t>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FFFF00"/>
                </a:solidFill>
              </a:rPr>
              <a:t>30 </a:t>
            </a:r>
            <a:r>
              <a:rPr lang="en-US" sz="2000" dirty="0">
                <a:solidFill>
                  <a:srgbClr val="FFFF00"/>
                </a:solidFill>
              </a:rPr>
              <a:t>non-defective </a:t>
            </a:r>
            <a:r>
              <a:rPr lang="en-US" sz="2000" dirty="0" smtClean="0">
                <a:solidFill>
                  <a:srgbClr val="FFFF00"/>
                </a:solidFill>
              </a:rPr>
              <a:t>samples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FFFF00"/>
                </a:solidFill>
              </a:rPr>
              <a:t>scanned </a:t>
            </a:r>
            <a:r>
              <a:rPr lang="en-US" sz="2000" dirty="0">
                <a:solidFill>
                  <a:srgbClr val="FFFF00"/>
                </a:solidFill>
              </a:rPr>
              <a:t>with </a:t>
            </a:r>
            <a:r>
              <a:rPr lang="en-US" sz="2000" dirty="0" smtClean="0">
                <a:solidFill>
                  <a:srgbClr val="FFFF00"/>
                </a:solidFill>
              </a:rPr>
              <a:t>200dpi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solidFill>
                  <a:srgbClr val="FFFF00"/>
                </a:solidFill>
              </a:rPr>
              <a:t>256x256 in </a:t>
            </a:r>
            <a:r>
              <a:rPr lang="en-US" sz="2000" dirty="0" smtClean="0">
                <a:solidFill>
                  <a:srgbClr val="FFFF00"/>
                </a:solidFill>
              </a:rPr>
              <a:t>gray level </a:t>
            </a:r>
            <a:r>
              <a:rPr lang="en-US" sz="2000" dirty="0">
                <a:solidFill>
                  <a:srgbClr val="FFFF00"/>
                </a:solidFill>
              </a:rPr>
              <a:t>scale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000" dirty="0">
              <a:solidFill>
                <a:srgbClr val="FFFF00"/>
              </a:solidFill>
            </a:endParaRPr>
          </a:p>
          <a:p>
            <a:endParaRPr lang="en-US" sz="2000" dirty="0" smtClean="0">
              <a:solidFill>
                <a:srgbClr val="FFFF00"/>
              </a:solidFill>
            </a:endParaRPr>
          </a:p>
          <a:p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25028" y="1447800"/>
            <a:ext cx="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781800" y="1447800"/>
            <a:ext cx="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229600" y="1447800"/>
            <a:ext cx="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10200" y="3581400"/>
            <a:ext cx="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781800" y="3581400"/>
            <a:ext cx="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229600" y="3581400"/>
            <a:ext cx="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918136" y="2135557"/>
            <a:ext cx="1495418" cy="7356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08492" y="2184748"/>
            <a:ext cx="1490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cs typeface="B Nazanin" pitchFamily="2" charset="-78"/>
              </a:rPr>
              <a:t>Wavelet</a:t>
            </a:r>
          </a:p>
          <a:p>
            <a:pPr algn="ctr"/>
            <a:r>
              <a:rPr lang="en-US" sz="1600" b="1" dirty="0" smtClean="0">
                <a:cs typeface="B Nazanin" pitchFamily="2" charset="-78"/>
              </a:rPr>
              <a:t>Transformation</a:t>
            </a:r>
            <a:endParaRPr lang="en-US" sz="1600" b="1" dirty="0">
              <a:cs typeface="B Nazani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47578" y="4006458"/>
            <a:ext cx="1529469" cy="7139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4396" y="4174640"/>
            <a:ext cx="13053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B Nazanin" pitchFamily="2" charset="-78"/>
              </a:rPr>
              <a:t>Histogram</a:t>
            </a:r>
            <a:endParaRPr lang="en-US" sz="1600" b="1" dirty="0">
              <a:cs typeface="B Nazanin" pitchFamily="2" charset="-78"/>
            </a:endParaRPr>
          </a:p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2451" y="2413348"/>
            <a:ext cx="110818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86282" y="3293994"/>
            <a:ext cx="15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cs typeface="B Nazanin" pitchFamily="2" charset="-78"/>
              </a:rPr>
              <a:t> Approximation</a:t>
            </a:r>
            <a:endParaRPr lang="en-US" sz="1600" b="1" dirty="0">
              <a:cs typeface="B Nazanin" pitchFamily="2" charset="-78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2466" y="2898308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219098" y="2898308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58430" y="4721378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847578" y="5149334"/>
            <a:ext cx="1529469" cy="7139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GA- FCM</a:t>
            </a:r>
            <a:endParaRPr lang="en-US" sz="1600" b="1" dirty="0"/>
          </a:p>
        </p:txBody>
      </p:sp>
      <p:cxnSp>
        <p:nvCxnSpPr>
          <p:cNvPr id="17" name="Straight Arrow Connector 16"/>
          <p:cNvCxnSpPr>
            <a:stCxn id="15" idx="3"/>
          </p:cNvCxnSpPr>
          <p:nvPr/>
        </p:nvCxnSpPr>
        <p:spPr>
          <a:xfrm>
            <a:off x="5377047" y="5506321"/>
            <a:ext cx="121373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08346" y="5289838"/>
            <a:ext cx="2078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cs typeface="B Nazanin" pitchFamily="2" charset="-78"/>
              </a:rPr>
              <a:t>Segmented defect</a:t>
            </a:r>
            <a:endParaRPr lang="en-US" sz="2000" dirty="0">
              <a:cs typeface="B Nazanin" pitchFamily="2" charset="-78"/>
            </a:endParaRPr>
          </a:p>
        </p:txBody>
      </p:sp>
      <p:pic>
        <p:nvPicPr>
          <p:cNvPr id="2053" name="Picture 5" descr="C:\Users\Saeed\Desktop\matlab\FINAL\ga_improve_fcm\final code\OUTPUT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14925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aeed\Desktop\matlab\FINAL\ga_improve_fcm\final code\k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221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002436" y="3293994"/>
            <a:ext cx="766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Details</a:t>
            </a:r>
            <a:endParaRPr lang="en-US" sz="16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5002437" y="3317037"/>
            <a:ext cx="750141" cy="3155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415000" y="3317037"/>
            <a:ext cx="1423178" cy="3155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4304778" y="3642052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085578" y="1949809"/>
            <a:ext cx="2895600" cy="4087791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448510" y="1905000"/>
            <a:ext cx="1224136" cy="648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514005" y="1970986"/>
            <a:ext cx="1224136" cy="648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94220" y="2079292"/>
            <a:ext cx="1224136" cy="6489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256x256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Defective Images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Algorithm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53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918136" y="2135557"/>
            <a:ext cx="1495418" cy="7356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08492" y="2184748"/>
            <a:ext cx="1490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cs typeface="B Nazanin" pitchFamily="2" charset="-78"/>
              </a:rPr>
              <a:t>Wavelet</a:t>
            </a:r>
          </a:p>
          <a:p>
            <a:pPr algn="ctr"/>
            <a:r>
              <a:rPr lang="en-US" sz="1600" b="1" dirty="0" smtClean="0">
                <a:cs typeface="B Nazanin" pitchFamily="2" charset="-78"/>
              </a:rPr>
              <a:t>Transformation</a:t>
            </a:r>
            <a:endParaRPr lang="en-US" sz="1600" b="1" dirty="0">
              <a:cs typeface="B Nazani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47578" y="4006458"/>
            <a:ext cx="1529469" cy="7139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4396" y="4174640"/>
            <a:ext cx="13053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B Nazanin" pitchFamily="2" charset="-78"/>
              </a:rPr>
              <a:t>Histogram</a:t>
            </a:r>
            <a:endParaRPr lang="en-US" sz="1600" b="1" dirty="0">
              <a:cs typeface="B Nazanin" pitchFamily="2" charset="-78"/>
            </a:endParaRPr>
          </a:p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2451" y="2413348"/>
            <a:ext cx="110818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86282" y="3293994"/>
            <a:ext cx="15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cs typeface="B Nazanin" pitchFamily="2" charset="-78"/>
              </a:rPr>
              <a:t> Approximation</a:t>
            </a:r>
            <a:endParaRPr lang="en-US" sz="1600" b="1" dirty="0">
              <a:cs typeface="B Nazanin" pitchFamily="2" charset="-78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2466" y="2898308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219098" y="2898308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58430" y="4721378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847578" y="5149334"/>
            <a:ext cx="1529469" cy="7139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GA- FCM</a:t>
            </a:r>
            <a:endParaRPr lang="en-US" sz="1600" b="1" dirty="0"/>
          </a:p>
        </p:txBody>
      </p:sp>
      <p:cxnSp>
        <p:nvCxnSpPr>
          <p:cNvPr id="17" name="Straight Arrow Connector 16"/>
          <p:cNvCxnSpPr>
            <a:stCxn id="15" idx="3"/>
          </p:cNvCxnSpPr>
          <p:nvPr/>
        </p:nvCxnSpPr>
        <p:spPr>
          <a:xfrm>
            <a:off x="5377047" y="5506321"/>
            <a:ext cx="121373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08346" y="5289838"/>
            <a:ext cx="2078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cs typeface="B Nazanin" pitchFamily="2" charset="-78"/>
              </a:rPr>
              <a:t>Segmented defect</a:t>
            </a:r>
            <a:endParaRPr lang="en-US" sz="2000" dirty="0">
              <a:cs typeface="B Nazanin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02436" y="3293994"/>
            <a:ext cx="766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Details</a:t>
            </a:r>
            <a:endParaRPr lang="en-US" sz="16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5002437" y="3317037"/>
            <a:ext cx="750141" cy="3155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415000" y="3317037"/>
            <a:ext cx="1423178" cy="3155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4304778" y="3642052"/>
            <a:ext cx="80" cy="3714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085578" y="1949809"/>
            <a:ext cx="2895600" cy="4087791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448510" y="1905000"/>
            <a:ext cx="1224136" cy="648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514005" y="1970986"/>
            <a:ext cx="1224136" cy="648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94220" y="2079292"/>
            <a:ext cx="1224136" cy="6489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256x256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Defective Images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Algorithm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416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87" y="4949537"/>
            <a:ext cx="6310213" cy="69272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Wavelet Transformation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B629-AC1F-4E55-B1FA-3E1A895B616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28" descr="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400" y="1295400"/>
            <a:ext cx="1239837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 descr="h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762" y="1317625"/>
            <a:ext cx="1255713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 descr="k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12" y="1317625"/>
            <a:ext cx="1247775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1" descr="n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933" y="1295400"/>
            <a:ext cx="1265987" cy="126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2" descr="t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42" y="1295400"/>
            <a:ext cx="1267619" cy="126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3" descr="tt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1267620" cy="126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48" y="3048000"/>
            <a:ext cx="1676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6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1_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711</Words>
  <Application>Microsoft Office PowerPoint</Application>
  <PresentationFormat>On-screen Show (4:3)</PresentationFormat>
  <Paragraphs>300</Paragraphs>
  <Slides>34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B Nazanin</vt:lpstr>
      <vt:lpstr>Calibri</vt:lpstr>
      <vt:lpstr>Cambria Math</vt:lpstr>
      <vt:lpstr>新細明體</vt:lpstr>
      <vt:lpstr>Times New Roman</vt:lpstr>
      <vt:lpstr>Wingdings</vt:lpstr>
      <vt:lpstr>1_Office Theme</vt:lpstr>
      <vt:lpstr>Equation</vt:lpstr>
      <vt:lpstr>PowerPoint Presentation</vt:lpstr>
      <vt:lpstr>Outline</vt:lpstr>
      <vt:lpstr>PowerPoint Presentation</vt:lpstr>
      <vt:lpstr>PowerPoint Presentation</vt:lpstr>
      <vt:lpstr>PowerPoint Presentation</vt:lpstr>
      <vt:lpstr>Database</vt:lpstr>
      <vt:lpstr>PowerPoint Presentation</vt:lpstr>
      <vt:lpstr>PowerPoint Presentation</vt:lpstr>
      <vt:lpstr>Wavelet Transformation</vt:lpstr>
      <vt:lpstr>Wavelet Transformation</vt:lpstr>
      <vt:lpstr>Wavelet Transformation</vt:lpstr>
      <vt:lpstr>Wavelet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Comparison</vt:lpstr>
      <vt:lpstr>Experimental Result</vt:lpstr>
      <vt:lpstr>PowerPoint Presentation</vt:lpstr>
      <vt:lpstr>PowerPoint Presentation</vt:lpstr>
      <vt:lpstr>PowerPoint Presentation</vt:lpstr>
      <vt:lpstr>PowerPoint Presentation</vt:lpstr>
      <vt:lpstr>Conclusion </vt:lpstr>
      <vt:lpstr>PowerPoint Presentation</vt:lpstr>
      <vt:lpstr>PowerPoint Presentation</vt:lpstr>
      <vt:lpstr>MRI Brain segmentation</vt:lpstr>
      <vt:lpstr>List of papers</vt:lpstr>
      <vt:lpstr>PowerPoint Presentation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Atefe Toobak</cp:lastModifiedBy>
  <cp:revision>185</cp:revision>
  <dcterms:created xsi:type="dcterms:W3CDTF">2012-09-17T19:31:20Z</dcterms:created>
  <dcterms:modified xsi:type="dcterms:W3CDTF">2019-05-28T14:44:12Z</dcterms:modified>
</cp:coreProperties>
</file>